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63"/>
  </p:notesMasterIdLst>
  <p:handoutMasterIdLst>
    <p:handoutMasterId r:id="rId64"/>
  </p:handoutMasterIdLst>
  <p:sldIdLst>
    <p:sldId id="260" r:id="rId5"/>
    <p:sldId id="343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99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398" r:id="rId34"/>
    <p:sldId id="368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86" r:id="rId57"/>
    <p:sldId id="365" r:id="rId58"/>
    <p:sldId id="366" r:id="rId59"/>
    <p:sldId id="367" r:id="rId60"/>
    <p:sldId id="385" r:id="rId61"/>
    <p:sldId id="387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00A2D3"/>
    <a:srgbClr val="0000CC"/>
    <a:srgbClr val="3333FF"/>
    <a:srgbClr val="373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0" autoAdjust="0"/>
    <p:restoredTop sz="91419" autoAdjust="0"/>
  </p:normalViewPr>
  <p:slideViewPr>
    <p:cSldViewPr>
      <p:cViewPr>
        <p:scale>
          <a:sx n="75" d="100"/>
          <a:sy n="75" d="100"/>
        </p:scale>
        <p:origin x="-552" y="-72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smtClean="0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11-02-2016</a:t>
            </a:fld>
            <a:endParaRPr lang="pt-PT" smtClean="0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 smtClean="0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‹#›</a:t>
            </a:fld>
            <a:endParaRPr lang="pt-PT" smtClean="0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11-02-2016</a:t>
            </a:fld>
            <a:endParaRPr lang="pt-PT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902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297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87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139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459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860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8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85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879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aseline="0" dirty="0" smtClean="0"/>
              <a:t>export GTK_NATIVE_WINDOWS=1 &amp;&amp; sudo gpasswd –add $USER dialout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87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0907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794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054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47915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256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86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2456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20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465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baseline="0" dirty="0" smtClean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0FB7B-CA89-42D3-9CE4-856065E7F3A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48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 smtClean="0"/>
              <a:t>Subtítulo, Conferência</a:t>
            </a:r>
            <a:endParaRPr lang="pt-PT" dirty="0"/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 smtClean="0"/>
              <a:t>Título da Apresentação</a:t>
            </a:r>
            <a:endParaRPr lang="pt-PT" dirty="0"/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‹#›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 smtClean="0"/>
              <a:t>Clique para editar os estilos</a:t>
            </a:r>
          </a:p>
          <a:p>
            <a:pPr lvl="1"/>
            <a:r>
              <a:rPr lang="pt-PT" dirty="0" smtClean="0"/>
              <a:t>Segundo nível</a:t>
            </a:r>
          </a:p>
          <a:p>
            <a:pPr lvl="2"/>
            <a:r>
              <a:rPr lang="pt-PT" dirty="0" smtClean="0"/>
              <a:t>Terceiro nível</a:t>
            </a:r>
          </a:p>
          <a:p>
            <a:pPr lvl="3"/>
            <a:r>
              <a:rPr lang="pt-PT" dirty="0" smtClean="0"/>
              <a:t>Quarto nível</a:t>
            </a:r>
          </a:p>
          <a:p>
            <a:pPr lvl="4"/>
            <a:r>
              <a:rPr lang="pt-PT" dirty="0" smtClean="0"/>
              <a:t>Quinto nível</a:t>
            </a:r>
            <a:endParaRPr lang="pt-P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 smtClean="0"/>
              <a:t>Título</a:t>
            </a:r>
            <a:endParaRPr lang="pt-P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 smtClean="0"/>
              <a:t>Título</a:t>
            </a:r>
            <a:endParaRPr lang="pt-P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 smtClean="0"/>
              <a:t>Título</a:t>
            </a:r>
            <a:endParaRPr lang="pt-PT" dirty="0"/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smtClean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 smtClean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 smtClean="0">
                <a:solidFill>
                  <a:srgbClr val="00A2D3"/>
                </a:solidFill>
              </a:rPr>
              <a:t>Research Group</a:t>
            </a:r>
            <a:endParaRPr lang="en-US" sz="2100" b="1" dirty="0">
              <a:solidFill>
                <a:srgbClr val="00A2D3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‹#›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0"/>
            <a:ext cx="7560840" cy="1080119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i="1" dirty="0"/>
              <a:t>Introduction to</a:t>
            </a:r>
            <a:br>
              <a:rPr lang="en-US" sz="3600" i="1" dirty="0"/>
            </a:br>
            <a:r>
              <a:rPr lang="en-US" sz="3600" i="1" dirty="0"/>
              <a:t>Xilinx </a:t>
            </a:r>
            <a:r>
              <a:rPr lang="en-US" sz="3600" i="1" dirty="0" err="1" smtClean="0"/>
              <a:t>Vivado</a:t>
            </a:r>
            <a:r>
              <a:rPr lang="en-US" sz="3600" i="1" dirty="0" smtClean="0"/>
              <a:t> and ZYBO</a:t>
            </a:r>
            <a:endParaRPr lang="en-US" sz="3600" dirty="0" smtClean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 smtClean="0"/>
              <a:t>Embedded Systems</a:t>
            </a:r>
            <a:endParaRPr lang="en-US" sz="4000" dirty="0"/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632848" cy="865187"/>
          </a:xfrm>
          <a:solidFill>
            <a:srgbClr val="FFFFFF">
              <a:alpha val="65000"/>
            </a:srgbClr>
          </a:solidFill>
        </p:spPr>
        <p:txBody>
          <a:bodyPr anchor="ctr" anchorCtr="1">
            <a:noAutofit/>
          </a:bodyPr>
          <a:lstStyle/>
          <a:p>
            <a:pPr algn="ctr"/>
            <a:endParaRPr lang="en-US" sz="18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dirty="0" smtClean="0"/>
              <a:t>Add Zynq7 Processing System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10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1" y="2348880"/>
            <a:ext cx="7229922" cy="408432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7308304" y="3645024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4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dirty="0" smtClean="0"/>
              <a:t>Run Block Automation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11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1" y="2348880"/>
            <a:ext cx="7229921" cy="408432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7310953" y="2852936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81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dirty="0" smtClean="0"/>
              <a:t>Apply the Board Preset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12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79" y="2348880"/>
            <a:ext cx="6940345" cy="40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dirty="0" smtClean="0"/>
              <a:t>Feed the PS clock to the FPGA AXI Bus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13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04864"/>
            <a:ext cx="7340065" cy="41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dirty="0" smtClean="0"/>
              <a:t>Generate Output Products (</a:t>
            </a:r>
            <a:r>
              <a:rPr lang="en-US" sz="2000" dirty="0" smtClean="0">
                <a:solidFill>
                  <a:srgbClr val="FF0000"/>
                </a:solidFill>
              </a:rPr>
              <a:t>Right-Click on Block Design</a:t>
            </a:r>
            <a:r>
              <a:rPr lang="en-US" sz="2000" dirty="0" smtClean="0"/>
              <a:t>)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14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204864"/>
            <a:ext cx="7340064" cy="414655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6012160" y="3284984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3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dirty="0" smtClean="0"/>
              <a:t>Generate Output Products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15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456" y="2204864"/>
            <a:ext cx="2914432" cy="414655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5073680" y="6309319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2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b="1" dirty="0" smtClean="0"/>
              <a:t>Create HDL Wrapper 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Right-Click on Block Design</a:t>
            </a:r>
            <a:r>
              <a:rPr lang="en-US" sz="2000" dirty="0" smtClean="0"/>
              <a:t>)</a:t>
            </a:r>
          </a:p>
          <a:p>
            <a:pPr lvl="1" algn="just"/>
            <a:r>
              <a:rPr lang="en-US" sz="2000" b="1" dirty="0" smtClean="0"/>
              <a:t>Let </a:t>
            </a:r>
            <a:r>
              <a:rPr lang="en-US" sz="2000" b="1" dirty="0" err="1" smtClean="0"/>
              <a:t>Vivado</a:t>
            </a:r>
            <a:r>
              <a:rPr lang="en-US" sz="2000" b="1" dirty="0" smtClean="0"/>
              <a:t> manage wrapper and auto-update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16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09876"/>
            <a:ext cx="7632848" cy="431194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6014537" y="3363472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910081" y="3579496"/>
            <a:ext cx="2088232" cy="10694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54497" y="3579496"/>
            <a:ext cx="1675451" cy="10809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81" y="4648943"/>
            <a:ext cx="5402977" cy="209242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7506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dirty="0" smtClean="0"/>
              <a:t>Generate </a:t>
            </a:r>
            <a:r>
              <a:rPr lang="en-US" sz="2000" dirty="0" err="1" smtClean="0"/>
              <a:t>Bitstream</a:t>
            </a:r>
            <a:endParaRPr lang="en-US" sz="2000" dirty="0" smtClean="0"/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17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73" y="2187372"/>
            <a:ext cx="7632843" cy="431194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2771800" y="5949280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360651"/>
            <a:ext cx="4139952" cy="26606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Oval 7"/>
          <p:cNvSpPr/>
          <p:nvPr/>
        </p:nvSpPr>
        <p:spPr>
          <a:xfrm>
            <a:off x="2578603" y="5445224"/>
            <a:ext cx="674426" cy="5011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713998" y="5008115"/>
            <a:ext cx="674426" cy="5011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lang="en-US" b="1" dirty="0" smtClean="0">
                <a:solidFill>
                  <a:schemeClr val="tx1"/>
                </a:solidFill>
              </a:rPr>
              <a:t>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24328" y="5572910"/>
            <a:ext cx="1043608" cy="384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0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After the Bitstream generation:</a:t>
            </a:r>
          </a:p>
          <a:p>
            <a:pPr lvl="1" algn="just"/>
            <a:r>
              <a:rPr lang="en-US" sz="2000" dirty="0" smtClean="0"/>
              <a:t>Export Hardware (</a:t>
            </a:r>
            <a:r>
              <a:rPr lang="en-US" sz="2000" b="1" dirty="0" smtClean="0">
                <a:solidFill>
                  <a:srgbClr val="FF0000"/>
                </a:solidFill>
              </a:rPr>
              <a:t>Include Bitstream</a:t>
            </a:r>
            <a:r>
              <a:rPr lang="en-US" sz="2000" dirty="0" smtClean="0"/>
              <a:t>)</a:t>
            </a:r>
          </a:p>
          <a:p>
            <a:pPr lvl="1" algn="just"/>
            <a:r>
              <a:rPr lang="en-US" sz="2000" dirty="0" smtClean="0"/>
              <a:t>Launch SDK</a:t>
            </a:r>
            <a:endParaRPr lang="en-US" sz="20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</a:t>
            </a:r>
            <a:r>
              <a:rPr lang="pt-PT" b="1" dirty="0" smtClean="0"/>
              <a:t>Design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18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636912"/>
            <a:ext cx="7200800" cy="4080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15816" y="5314104"/>
            <a:ext cx="864096" cy="130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7664" y="5445224"/>
            <a:ext cx="864096" cy="130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8"/>
            <a:ext cx="3095625" cy="16954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Oval 8"/>
          <p:cNvSpPr/>
          <p:nvPr/>
        </p:nvSpPr>
        <p:spPr>
          <a:xfrm>
            <a:off x="3105486" y="4719091"/>
            <a:ext cx="674426" cy="5011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436096" y="2564904"/>
            <a:ext cx="674426" cy="5011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lang="en-US" b="1" dirty="0" smtClean="0">
                <a:solidFill>
                  <a:schemeClr val="tx1"/>
                </a:solidFill>
              </a:rPr>
              <a:t>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642499" y="5619752"/>
            <a:ext cx="674426" cy="5011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r>
              <a:rPr lang="en-US" b="1" dirty="0" smtClean="0">
                <a:solidFill>
                  <a:schemeClr val="tx1"/>
                </a:solidFill>
              </a:rPr>
              <a:t>º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19</a:t>
            </a:fld>
            <a:endParaRPr lang="pt-PT"/>
          </a:p>
        </p:txBody>
      </p:sp>
      <p:sp>
        <p:nvSpPr>
          <p:cNvPr id="2" name="TextBox 1"/>
          <p:cNvSpPr txBox="1"/>
          <p:nvPr/>
        </p:nvSpPr>
        <p:spPr>
          <a:xfrm>
            <a:off x="1331640" y="2628202"/>
            <a:ext cx="727280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5400" b="1" cap="small" dirty="0" smtClean="0"/>
              <a:t>Create New SW Application</a:t>
            </a:r>
            <a:endParaRPr lang="en-US" sz="5400" b="1" cap="small" dirty="0"/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Create Project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400643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</a:t>
            </a:fld>
            <a:endParaRPr lang="pt-PT"/>
          </a:p>
        </p:txBody>
      </p:sp>
      <p:sp>
        <p:nvSpPr>
          <p:cNvPr id="2" name="TextBox 1"/>
          <p:cNvSpPr txBox="1"/>
          <p:nvPr/>
        </p:nvSpPr>
        <p:spPr>
          <a:xfrm>
            <a:off x="1331640" y="2628202"/>
            <a:ext cx="727280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5400" b="1" cap="small" dirty="0" smtClean="0"/>
              <a:t>Create New Project in Vivado</a:t>
            </a:r>
            <a:endParaRPr lang="en-US" sz="5400" b="1" cap="small" dirty="0"/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Create Project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650281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Create Hello World Application:</a:t>
            </a:r>
          </a:p>
          <a:p>
            <a:pPr lvl="1" algn="just"/>
            <a:r>
              <a:rPr lang="en-US" sz="2000" dirty="0" smtClean="0"/>
              <a:t>Create New Application Project </a:t>
            </a:r>
          </a:p>
          <a:p>
            <a:pPr marL="457200" lvl="1" indent="0" algn="just">
              <a:buNone/>
            </a:pPr>
            <a:r>
              <a:rPr lang="en-US" sz="2000" dirty="0" smtClean="0"/>
              <a:t>[</a:t>
            </a:r>
            <a:r>
              <a:rPr lang="en-US" sz="2000" b="1" dirty="0" smtClean="0">
                <a:solidFill>
                  <a:srgbClr val="FF0000"/>
                </a:solidFill>
              </a:rPr>
              <a:t>File </a:t>
            </a: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 New  Application Project</a:t>
            </a:r>
            <a:r>
              <a:rPr lang="en-US" sz="2000" dirty="0" smtClean="0">
                <a:sym typeface="Wingdings" pitchFamily="2" charset="2"/>
              </a:rPr>
              <a:t>]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20</a:t>
            </a:fld>
            <a:endParaRPr lang="pt-P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492896"/>
            <a:ext cx="5981463" cy="42011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69987" y="2564904"/>
            <a:ext cx="1326149" cy="2840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0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Create Hello World Application:</a:t>
            </a:r>
          </a:p>
          <a:p>
            <a:pPr lvl="1" algn="just"/>
            <a:r>
              <a:rPr lang="en-US" sz="2000" dirty="0" smtClean="0"/>
              <a:t>Select </a:t>
            </a:r>
            <a:r>
              <a:rPr lang="en-US" sz="2000" b="1" dirty="0" smtClean="0"/>
              <a:t>Project Name </a:t>
            </a:r>
            <a:r>
              <a:rPr lang="en-US" sz="2000" dirty="0" smtClean="0"/>
              <a:t>and Click </a:t>
            </a:r>
            <a:r>
              <a:rPr lang="en-US" sz="2000" b="1" dirty="0" smtClean="0"/>
              <a:t>Next</a:t>
            </a:r>
            <a:endParaRPr lang="en-US" sz="2000" b="1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21</a:t>
            </a:fld>
            <a:endParaRPr lang="pt-P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08" y="2257619"/>
            <a:ext cx="3796248" cy="45517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98158" y="6498450"/>
            <a:ext cx="712879" cy="284058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37319" y="4304224"/>
            <a:ext cx="3147077" cy="203886"/>
          </a:xfrm>
          <a:prstGeom prst="rect">
            <a:avLst/>
          </a:prstGeom>
          <a:noFill/>
          <a:ln w="444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4788024" y="4788441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Hardware Platform Exported from </a:t>
            </a:r>
            <a:r>
              <a:rPr lang="en-US" sz="1600" b="1" dirty="0" err="1" smtClean="0"/>
              <a:t>Vivado</a:t>
            </a:r>
            <a:endParaRPr lang="en-US" sz="1600" b="1" dirty="0"/>
          </a:p>
        </p:txBody>
      </p:sp>
      <p:sp>
        <p:nvSpPr>
          <p:cNvPr id="10" name="Up Arrow 9"/>
          <p:cNvSpPr/>
          <p:nvPr/>
        </p:nvSpPr>
        <p:spPr>
          <a:xfrm>
            <a:off x="5176284" y="4556724"/>
            <a:ext cx="144016" cy="218903"/>
          </a:xfrm>
          <a:prstGeom prst="upArrow">
            <a:avLst/>
          </a:prstGeom>
          <a:solidFill>
            <a:schemeClr val="accent3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4788024" y="5949280"/>
            <a:ext cx="316252" cy="4771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52400" y="2891036"/>
            <a:ext cx="3805756" cy="2840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67744" y="2803441"/>
            <a:ext cx="576064" cy="4815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970302" y="5953283"/>
            <a:ext cx="576064" cy="4815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lang="en-US" b="1" dirty="0" smtClean="0">
                <a:solidFill>
                  <a:schemeClr val="tx1"/>
                </a:solidFill>
              </a:rPr>
              <a:t>º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24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Create Hello World Application:</a:t>
            </a:r>
          </a:p>
          <a:p>
            <a:pPr lvl="1" algn="just"/>
            <a:r>
              <a:rPr lang="en-US" sz="2000" dirty="0" smtClean="0"/>
              <a:t>Select </a:t>
            </a:r>
            <a:r>
              <a:rPr lang="en-US" sz="2000" b="1" dirty="0" smtClean="0"/>
              <a:t>Hello World </a:t>
            </a:r>
            <a:r>
              <a:rPr lang="en-US" sz="2000" dirty="0" smtClean="0"/>
              <a:t>Template</a:t>
            </a:r>
          </a:p>
          <a:p>
            <a:pPr lvl="1" algn="just"/>
            <a:r>
              <a:rPr lang="en-US" sz="2000" b="1" dirty="0" smtClean="0">
                <a:solidFill>
                  <a:srgbClr val="FF0000"/>
                </a:solidFill>
              </a:rPr>
              <a:t>Finish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22</a:t>
            </a:fld>
            <a:endParaRPr lang="pt-P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57620"/>
            <a:ext cx="3796248" cy="4551781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5400000">
            <a:off x="4957956" y="3212976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7" r="75237" b="25797"/>
          <a:stretch/>
        </p:blipFill>
        <p:spPr>
          <a:xfrm>
            <a:off x="7092280" y="2949679"/>
            <a:ext cx="1613647" cy="277009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6784072" y="2257620"/>
            <a:ext cx="308208" cy="6920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732240" y="5719774"/>
            <a:ext cx="308208" cy="102159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411760" y="3163481"/>
            <a:ext cx="576064" cy="4815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012160" y="5989799"/>
            <a:ext cx="576064" cy="4815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lang="en-US" b="1" dirty="0" smtClean="0">
                <a:solidFill>
                  <a:schemeClr val="tx1"/>
                </a:solidFill>
              </a:rPr>
              <a:t>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40152" y="6491648"/>
            <a:ext cx="894766" cy="258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11071" y="4516209"/>
            <a:ext cx="576064" cy="4815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3º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58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Connect </a:t>
            </a:r>
            <a:r>
              <a:rPr lang="en-US" b="1" dirty="0" smtClean="0"/>
              <a:t>Xilinx </a:t>
            </a:r>
            <a:r>
              <a:rPr lang="en-US" b="1" dirty="0" err="1" smtClean="0"/>
              <a:t>Zybo</a:t>
            </a:r>
            <a:r>
              <a:rPr lang="en-US" dirty="0" smtClean="0"/>
              <a:t> development platform </a:t>
            </a:r>
            <a:r>
              <a:rPr lang="en-US" dirty="0"/>
              <a:t>to the </a:t>
            </a:r>
            <a:r>
              <a:rPr lang="en-US" dirty="0" smtClean="0"/>
              <a:t>Host PC </a:t>
            </a:r>
            <a:r>
              <a:rPr lang="en-US" dirty="0"/>
              <a:t>via </a:t>
            </a:r>
            <a:r>
              <a:rPr lang="en-US" b="1" dirty="0" smtClean="0"/>
              <a:t>JTAG-UART</a:t>
            </a:r>
          </a:p>
          <a:p>
            <a:pPr algn="just"/>
            <a:endParaRPr lang="en-US" b="1" dirty="0"/>
          </a:p>
          <a:p>
            <a:pPr algn="just"/>
            <a:r>
              <a:rPr lang="pt-PT" b="1" dirty="0" smtClean="0"/>
              <a:t>Add permissions to user</a:t>
            </a:r>
            <a:r>
              <a:rPr lang="pt-PT" dirty="0" smtClean="0"/>
              <a:t>:</a:t>
            </a:r>
          </a:p>
          <a:p>
            <a:pPr lvl="1" algn="just"/>
            <a:r>
              <a:rPr lang="pt-PT" b="1" dirty="0" smtClean="0"/>
              <a:t>bash$</a:t>
            </a:r>
            <a:r>
              <a:rPr lang="pt-PT" dirty="0" smtClean="0"/>
              <a:t> sudo </a:t>
            </a:r>
            <a:r>
              <a:rPr lang="pt-PT" dirty="0"/>
              <a:t>gpasswd –add $USER </a:t>
            </a:r>
            <a:r>
              <a:rPr lang="pt-PT" dirty="0" smtClean="0"/>
              <a:t>dialout</a:t>
            </a:r>
          </a:p>
          <a:p>
            <a:pPr lvl="1" algn="just"/>
            <a:endParaRPr lang="pt-PT" dirty="0"/>
          </a:p>
          <a:p>
            <a:pPr algn="just"/>
            <a:r>
              <a:rPr lang="pt-PT" b="1" dirty="0" smtClean="0"/>
              <a:t>Log out </a:t>
            </a:r>
            <a:r>
              <a:rPr lang="pt-PT" dirty="0" smtClean="0"/>
              <a:t>and </a:t>
            </a:r>
            <a:r>
              <a:rPr lang="pt-PT" b="1" dirty="0" smtClean="0"/>
              <a:t>log</a:t>
            </a:r>
            <a:r>
              <a:rPr lang="pt-PT" dirty="0" smtClean="0"/>
              <a:t> back </a:t>
            </a:r>
            <a:r>
              <a:rPr lang="pt-PT" b="1" dirty="0" smtClean="0"/>
              <a:t>in</a:t>
            </a:r>
            <a:r>
              <a:rPr lang="pt-PT" dirty="0" smtClean="0"/>
              <a:t> for the changes to take effect</a:t>
            </a:r>
            <a:endParaRPr lang="pt-PT" dirty="0"/>
          </a:p>
          <a:p>
            <a:pPr algn="just"/>
            <a:endParaRPr lang="en-US" b="1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9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Run Configurations:</a:t>
            </a:r>
          </a:p>
          <a:p>
            <a:pPr lvl="1" algn="just"/>
            <a:r>
              <a:rPr lang="en-US" sz="2000" dirty="0" smtClean="0"/>
              <a:t>Select “</a:t>
            </a:r>
            <a:r>
              <a:rPr lang="en-US" sz="2000" b="1" dirty="0" err="1" smtClean="0"/>
              <a:t>Hello_World</a:t>
            </a:r>
            <a:r>
              <a:rPr lang="en-US" sz="2000" dirty="0" smtClean="0"/>
              <a:t>” Project  </a:t>
            </a:r>
          </a:p>
          <a:p>
            <a:pPr lvl="1" algn="just"/>
            <a:r>
              <a:rPr lang="en-US" sz="2000" dirty="0" smtClean="0"/>
              <a:t>Select</a:t>
            </a:r>
            <a:r>
              <a:rPr lang="en-US" sz="2000" b="1" dirty="0" smtClean="0"/>
              <a:t> Run </a:t>
            </a:r>
            <a:r>
              <a:rPr lang="en-US" sz="2000" b="1" dirty="0" smtClean="0">
                <a:sym typeface="Wingdings" pitchFamily="2" charset="2"/>
              </a:rPr>
              <a:t></a:t>
            </a:r>
            <a:r>
              <a:rPr lang="en-US" sz="2000" b="1" dirty="0" smtClean="0"/>
              <a:t> Run Configurations</a:t>
            </a:r>
            <a:endParaRPr lang="en-US" sz="2000" b="1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24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458433"/>
            <a:ext cx="6264696" cy="440005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15616" y="3717032"/>
            <a:ext cx="576064" cy="4815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572000" y="3068960"/>
            <a:ext cx="576064" cy="4815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lang="en-US" b="1" dirty="0" smtClean="0">
                <a:solidFill>
                  <a:schemeClr val="tx1"/>
                </a:solidFill>
              </a:rPr>
              <a:t>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0880" y="3828685"/>
            <a:ext cx="1218952" cy="2582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6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Run Configurations:</a:t>
            </a:r>
          </a:p>
          <a:p>
            <a:pPr lvl="1" algn="just"/>
            <a:r>
              <a:rPr lang="en-US" sz="2000" dirty="0" smtClean="0"/>
              <a:t>Double-Click </a:t>
            </a:r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</a:rPr>
              <a:t>Xilinx C/C++ application (GDB)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25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56" y="2385020"/>
            <a:ext cx="6856784" cy="447298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563888" y="3717032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Run Configurations:</a:t>
            </a:r>
          </a:p>
          <a:p>
            <a:pPr lvl="1" algn="just"/>
            <a:r>
              <a:rPr lang="en-US" sz="2000" dirty="0" smtClean="0"/>
              <a:t>Setup </a:t>
            </a:r>
            <a:r>
              <a:rPr lang="en-US" sz="2000" b="1" dirty="0" smtClean="0"/>
              <a:t>Target Setup </a:t>
            </a:r>
            <a:r>
              <a:rPr lang="en-US" sz="2000" b="1" dirty="0" smtClean="0">
                <a:solidFill>
                  <a:schemeClr val="accent3">
                    <a:lumMod val="50000"/>
                  </a:schemeClr>
                </a:solidFill>
              </a:rPr>
              <a:t>[Done Automatically]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26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54" y="2276872"/>
            <a:ext cx="6971913" cy="454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Run Configurations:</a:t>
            </a:r>
          </a:p>
          <a:p>
            <a:pPr lvl="1" algn="just"/>
            <a:r>
              <a:rPr lang="en-US" sz="2000" dirty="0" smtClean="0"/>
              <a:t>Setup Hello World </a:t>
            </a:r>
            <a:r>
              <a:rPr lang="en-US" sz="2000" b="1" dirty="0"/>
              <a:t>Application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[Done Automatically]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27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89" y="2132856"/>
            <a:ext cx="7000801" cy="456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9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345196" y="1307723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Run Configurations:</a:t>
            </a:r>
          </a:p>
          <a:p>
            <a:pPr lvl="1" algn="just"/>
            <a:r>
              <a:rPr lang="en-US" sz="2000" dirty="0" smtClean="0"/>
              <a:t>Setup </a:t>
            </a:r>
            <a:r>
              <a:rPr lang="en-US" sz="2000" b="1" dirty="0" smtClean="0"/>
              <a:t>STDIO </a:t>
            </a:r>
            <a:r>
              <a:rPr lang="en-US" sz="2000" b="1" dirty="0"/>
              <a:t>Connection </a:t>
            </a:r>
            <a:endParaRPr lang="en-US" sz="2000" b="1" dirty="0">
              <a:sym typeface="Wingdings" pitchFamily="2" charset="2"/>
            </a:endParaRPr>
          </a:p>
          <a:p>
            <a:pPr lvl="2" algn="just"/>
            <a:r>
              <a:rPr lang="en-US" sz="2000" b="1" dirty="0" smtClean="0">
                <a:sym typeface="Wingdings" pitchFamily="2" charset="2"/>
              </a:rPr>
              <a:t>Connect STDIO to Console </a:t>
            </a:r>
          </a:p>
          <a:p>
            <a:pPr lvl="3" algn="just"/>
            <a:r>
              <a:rPr lang="en-US" sz="1600" b="1" dirty="0" smtClean="0">
                <a:sym typeface="Wingdings" pitchFamily="2" charset="2"/>
              </a:rPr>
              <a:t>Port = JTAG UART &amp; </a:t>
            </a:r>
            <a:r>
              <a:rPr lang="en-US" sz="1600" b="1" dirty="0" err="1" smtClean="0">
                <a:sym typeface="Wingdings" pitchFamily="2" charset="2"/>
              </a:rPr>
              <a:t>Baudrate</a:t>
            </a:r>
            <a:r>
              <a:rPr lang="en-US" sz="1600" b="1" dirty="0" smtClean="0">
                <a:sym typeface="Wingdings" pitchFamily="2" charset="2"/>
              </a:rPr>
              <a:t> = 115200</a:t>
            </a:r>
            <a:endParaRPr lang="en-US" sz="1600" b="1" dirty="0" smtClean="0"/>
          </a:p>
          <a:p>
            <a:pPr lvl="1" algn="just"/>
            <a:r>
              <a:rPr lang="en-US" sz="2000" b="1" dirty="0" smtClean="0"/>
              <a:t>Apply</a:t>
            </a:r>
            <a:r>
              <a:rPr lang="en-US" sz="2000" dirty="0" smtClean="0"/>
              <a:t> Settings</a:t>
            </a:r>
            <a:endParaRPr lang="en-US" sz="20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28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067038"/>
            <a:ext cx="5760640" cy="37579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21447" y="4029253"/>
            <a:ext cx="1622425" cy="6089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7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Run Configurations:</a:t>
            </a:r>
          </a:p>
          <a:p>
            <a:pPr lvl="1" algn="just"/>
            <a:r>
              <a:rPr lang="en-US" sz="2000" dirty="0" smtClean="0"/>
              <a:t>Setup </a:t>
            </a:r>
            <a:r>
              <a:rPr lang="en-US" sz="2000" b="1" dirty="0" smtClean="0"/>
              <a:t>Terminal Settings</a:t>
            </a:r>
          </a:p>
          <a:p>
            <a:pPr lvl="1" algn="just"/>
            <a:r>
              <a:rPr lang="en-US" sz="2000" dirty="0" smtClean="0"/>
              <a:t>Select </a:t>
            </a:r>
            <a:r>
              <a:rPr lang="en-US" sz="2000" dirty="0"/>
              <a:t> </a:t>
            </a:r>
            <a:r>
              <a:rPr lang="en-US" sz="2000" dirty="0" smtClean="0"/>
              <a:t>Platform Port</a:t>
            </a:r>
            <a:endParaRPr lang="en-US" sz="20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29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67" y="2496072"/>
            <a:ext cx="7146608" cy="4037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64904"/>
            <a:ext cx="1925643" cy="389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Down Arrow 6"/>
          <p:cNvSpPr/>
          <p:nvPr/>
        </p:nvSpPr>
        <p:spPr>
          <a:xfrm rot="10800000">
            <a:off x="5652120" y="5568026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67944" y="6210168"/>
            <a:ext cx="4396973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If it isn’t visible go to:</a:t>
            </a:r>
          </a:p>
          <a:p>
            <a:r>
              <a:rPr lang="en-US" dirty="0" smtClean="0"/>
              <a:t>Window </a:t>
            </a:r>
            <a:r>
              <a:rPr lang="en-US" dirty="0" smtClean="0">
                <a:sym typeface="Wingdings" pitchFamily="2" charset="2"/>
              </a:rPr>
              <a:t> Show View  Other  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1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Create New Project:</a:t>
            </a:r>
          </a:p>
          <a:p>
            <a:pPr marL="0" indent="0" algn="just">
              <a:buNone/>
            </a:pPr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Create System Design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88" y="2443389"/>
            <a:ext cx="7488832" cy="42305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49388" y="3140968"/>
            <a:ext cx="1309999" cy="8640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9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Run Application:</a:t>
            </a:r>
          </a:p>
          <a:p>
            <a:pPr lvl="1" algn="just"/>
            <a:r>
              <a:rPr lang="en-US" sz="2000" dirty="0" smtClean="0"/>
              <a:t>Run “</a:t>
            </a:r>
            <a:r>
              <a:rPr lang="en-US" sz="2000" b="1" dirty="0" err="1" smtClean="0"/>
              <a:t>Hello_World</a:t>
            </a:r>
            <a:r>
              <a:rPr lang="en-US" sz="2000" b="1" dirty="0" smtClean="0"/>
              <a:t>” </a:t>
            </a:r>
            <a:r>
              <a:rPr lang="en-US" sz="2000" dirty="0" smtClean="0"/>
              <a:t>Application</a:t>
            </a:r>
            <a:endParaRPr lang="en-US" sz="2000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/>
              <a:t>Software Application</a:t>
            </a:r>
            <a:endParaRPr lang="pt-PT" b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30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81" y="2367319"/>
            <a:ext cx="6323611" cy="4286559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0800000">
            <a:off x="6244731" y="2893277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7" t="4357" r="23467" b="91589"/>
          <a:stretch/>
        </p:blipFill>
        <p:spPr>
          <a:xfrm>
            <a:off x="5664200" y="1642730"/>
            <a:ext cx="966062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2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31</a:t>
            </a:fld>
            <a:endParaRPr lang="pt-PT"/>
          </a:p>
        </p:txBody>
      </p:sp>
      <p:sp>
        <p:nvSpPr>
          <p:cNvPr id="2" name="TextBox 1"/>
          <p:cNvSpPr txBox="1"/>
          <p:nvPr/>
        </p:nvSpPr>
        <p:spPr>
          <a:xfrm>
            <a:off x="1331640" y="2628202"/>
            <a:ext cx="727280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5400" b="1" cap="small" dirty="0" smtClean="0"/>
              <a:t>Create and Package Peripheral in Vivado</a:t>
            </a:r>
            <a:endParaRPr lang="en-US" sz="5400" b="1" cap="small" dirty="0"/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Create IP-Core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1243265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With the </a:t>
            </a:r>
            <a:r>
              <a:rPr lang="en-US" sz="2400" b="1" dirty="0"/>
              <a:t>base </a:t>
            </a:r>
            <a:r>
              <a:rPr lang="en-US" sz="2400" b="1" dirty="0" err="1"/>
              <a:t>Vivado</a:t>
            </a:r>
            <a:r>
              <a:rPr lang="en-US" sz="2400" b="1" dirty="0"/>
              <a:t> project opened</a:t>
            </a:r>
            <a:r>
              <a:rPr lang="en-US" sz="2400" dirty="0"/>
              <a:t>, from the menu select </a:t>
            </a:r>
            <a:r>
              <a:rPr lang="en-US" sz="2400" b="1" dirty="0" smtClean="0">
                <a:solidFill>
                  <a:srgbClr val="FF0000"/>
                </a:solidFill>
              </a:rPr>
              <a:t>Tools </a:t>
            </a:r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sz="2400" b="1" dirty="0" smtClean="0">
                <a:solidFill>
                  <a:srgbClr val="FF0000"/>
                </a:solidFill>
              </a:rPr>
              <a:t>Create and Package </a:t>
            </a:r>
            <a:r>
              <a:rPr lang="en-US" sz="2400" b="1" dirty="0">
                <a:solidFill>
                  <a:srgbClr val="FF0000"/>
                </a:solidFill>
              </a:rPr>
              <a:t>IP</a:t>
            </a:r>
            <a:r>
              <a:rPr lang="en-US" sz="2400" dirty="0"/>
              <a:t>.</a:t>
            </a:r>
            <a:endParaRPr lang="en-US" sz="2400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32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Create IP-Core</a:t>
            </a:r>
            <a:endParaRPr lang="en-US" sz="4000" b="1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06" b="57914"/>
          <a:stretch/>
        </p:blipFill>
        <p:spPr>
          <a:xfrm>
            <a:off x="1367735" y="2949225"/>
            <a:ext cx="7748119" cy="262266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5400000">
            <a:off x="4964701" y="3429000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2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Create/Import Peripheral </a:t>
            </a:r>
            <a:r>
              <a:rPr lang="en-US" sz="2400" dirty="0" smtClean="0"/>
              <a:t>wizard. Click </a:t>
            </a:r>
            <a:r>
              <a:rPr lang="en-US" sz="2400" b="1" dirty="0" smtClean="0">
                <a:solidFill>
                  <a:srgbClr val="FF0000"/>
                </a:solidFill>
              </a:rPr>
              <a:t>Next</a:t>
            </a:r>
            <a:r>
              <a:rPr lang="en-US" sz="2400" dirty="0" smtClean="0"/>
              <a:t>.</a:t>
            </a:r>
            <a:endParaRPr lang="en-US" sz="2400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33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Create IP-Core</a:t>
            </a:r>
            <a:endParaRPr lang="en-US" sz="4000" b="1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988840"/>
            <a:ext cx="5976664" cy="439970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5868144" y="5517232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Create a new AXI4 Peripheral.</a:t>
            </a:r>
            <a:endParaRPr lang="en-US" sz="2400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34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Create IP-Core</a:t>
            </a:r>
            <a:endParaRPr lang="en-US" sz="4000" b="1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988840"/>
            <a:ext cx="5976664" cy="439970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flipV="1">
            <a:off x="2627784" y="4869160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6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 the Peripheral’s details.</a:t>
            </a:r>
            <a:endParaRPr lang="en-US" sz="2400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35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Create IP-Core</a:t>
            </a:r>
            <a:endParaRPr lang="en-US" sz="4000" b="1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988840"/>
            <a:ext cx="5976662" cy="439970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5829128" y="5483859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1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669360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Add an AXI Lite Slave interface with 4 configurable 32‑bits registers.</a:t>
            </a:r>
            <a:endParaRPr lang="en-US" sz="2400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36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Create IP-Core</a:t>
            </a:r>
            <a:endParaRPr lang="en-US" sz="4000" b="1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4" y="2269654"/>
            <a:ext cx="5976662" cy="439970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6045153" y="5764673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75509" y="3068959"/>
            <a:ext cx="2798491" cy="14649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FF0000"/>
                </a:solidFill>
              </a:rPr>
              <a:t>Edit IP </a:t>
            </a:r>
            <a:r>
              <a:rPr lang="en-US" sz="2400" dirty="0" smtClean="0"/>
              <a:t>Peripheral in a new </a:t>
            </a:r>
            <a:r>
              <a:rPr lang="en-US" sz="2400" dirty="0" err="1" smtClean="0"/>
              <a:t>Vivado</a:t>
            </a:r>
            <a:r>
              <a:rPr lang="en-US" sz="2400" dirty="0" smtClean="0"/>
              <a:t> Project.</a:t>
            </a:r>
            <a:endParaRPr lang="en-US" sz="2400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37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Create IP-Core</a:t>
            </a:r>
            <a:endParaRPr lang="en-US" sz="4000" b="1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9" y="1988840"/>
            <a:ext cx="5976661" cy="439970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6444208" y="5684766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9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Click on </a:t>
            </a:r>
            <a:r>
              <a:rPr lang="en-US" sz="2400" b="1" dirty="0" smtClean="0">
                <a:solidFill>
                  <a:srgbClr val="FF0000"/>
                </a:solidFill>
              </a:rPr>
              <a:t>Package IP</a:t>
            </a:r>
            <a:r>
              <a:rPr lang="en-US" sz="2400" dirty="0" smtClean="0"/>
              <a:t>.</a:t>
            </a:r>
            <a:endParaRPr lang="en-US" sz="2400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38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Package IP-Core</a:t>
            </a:r>
            <a:endParaRPr lang="en-US" sz="4000" b="1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43131"/>
          <a:stretch/>
        </p:blipFill>
        <p:spPr>
          <a:xfrm>
            <a:off x="1763688" y="2037720"/>
            <a:ext cx="5899566" cy="3790672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5400000">
            <a:off x="3203848" y="3884912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2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Select </a:t>
            </a:r>
            <a:r>
              <a:rPr lang="en-US" sz="2400" b="1" dirty="0" smtClean="0">
                <a:solidFill>
                  <a:srgbClr val="FF0000"/>
                </a:solidFill>
              </a:rPr>
              <a:t>Re-Package IP</a:t>
            </a:r>
            <a:r>
              <a:rPr lang="en-US" sz="2400" dirty="0" smtClean="0"/>
              <a:t>-core.</a:t>
            </a:r>
            <a:endParaRPr lang="en-US" sz="2400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39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Package IP-Core</a:t>
            </a:r>
            <a:endParaRPr lang="en-US" sz="4000" b="1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84"/>
          <a:stretch/>
        </p:blipFill>
        <p:spPr>
          <a:xfrm>
            <a:off x="1187624" y="2348880"/>
            <a:ext cx="7956376" cy="377213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5400000">
            <a:off x="8400978" y="5373216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1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Create New Project:</a:t>
            </a:r>
          </a:p>
          <a:p>
            <a:pPr lvl="1" algn="just"/>
            <a:r>
              <a:rPr lang="pt-PT" sz="2000" dirty="0" smtClean="0"/>
              <a:t>Select RTL Project</a:t>
            </a:r>
          </a:p>
          <a:p>
            <a:pPr lvl="1" algn="just"/>
            <a:endParaRPr lang="pt-PT" sz="2000" dirty="0"/>
          </a:p>
          <a:p>
            <a:pPr lvl="1" algn="just"/>
            <a:endParaRPr lang="pt-PT" sz="2000" dirty="0" smtClean="0"/>
          </a:p>
          <a:p>
            <a:pPr lvl="1" algn="just"/>
            <a:endParaRPr lang="pt-PT" sz="2000" dirty="0"/>
          </a:p>
          <a:p>
            <a:pPr lvl="1" algn="just"/>
            <a:endParaRPr lang="pt-PT" sz="2000" dirty="0" smtClean="0"/>
          </a:p>
          <a:p>
            <a:pPr lvl="1" algn="just"/>
            <a:endParaRPr lang="pt-PT" sz="2000" dirty="0"/>
          </a:p>
          <a:p>
            <a:pPr lvl="1" algn="just"/>
            <a:endParaRPr lang="pt-PT" sz="2000" dirty="0" smtClean="0"/>
          </a:p>
          <a:p>
            <a:pPr lvl="1" algn="just"/>
            <a:endParaRPr lang="pt-PT" sz="2000" dirty="0"/>
          </a:p>
          <a:p>
            <a:pPr lvl="1" algn="just"/>
            <a:endParaRPr lang="pt-PT" sz="2000" dirty="0" smtClean="0"/>
          </a:p>
          <a:p>
            <a:pPr lvl="1" algn="just"/>
            <a:endParaRPr lang="pt-PT" sz="2000" dirty="0"/>
          </a:p>
          <a:p>
            <a:pPr lvl="1" algn="just"/>
            <a:endParaRPr lang="pt-PT" sz="2000" dirty="0" smtClean="0"/>
          </a:p>
          <a:p>
            <a:pPr lvl="1" algn="just"/>
            <a:endParaRPr lang="pt-PT" sz="2000" dirty="0"/>
          </a:p>
          <a:p>
            <a:pPr lvl="1" algn="just"/>
            <a:endParaRPr lang="pt-PT" sz="2000" dirty="0" smtClean="0"/>
          </a:p>
          <a:p>
            <a:pPr lvl="1" algn="just"/>
            <a:endParaRPr lang="pt-PT" sz="2000" dirty="0"/>
          </a:p>
          <a:p>
            <a:pPr lvl="1" algn="just"/>
            <a:endParaRPr lang="pt-PT" sz="2000" dirty="0" smtClean="0"/>
          </a:p>
          <a:p>
            <a:pPr lvl="1" algn="just"/>
            <a:r>
              <a:rPr lang="pt-PT" sz="2000" b="1" dirty="0" smtClean="0">
                <a:solidFill>
                  <a:srgbClr val="FF0000"/>
                </a:solidFill>
              </a:rPr>
              <a:t>Do not add any sources for now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Create 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</a:t>
            </a:fld>
            <a:endParaRPr lang="pt-P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204864"/>
            <a:ext cx="5904656" cy="400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88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Edit Project Settings </a:t>
            </a:r>
          </a:p>
          <a:p>
            <a:pPr lvl="1" algn="just"/>
            <a:r>
              <a:rPr lang="en-US" sz="2000" dirty="0" smtClean="0"/>
              <a:t>Tools </a:t>
            </a:r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 Project Settings…</a:t>
            </a:r>
            <a:endParaRPr lang="en-US" sz="2000" i="1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40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smtClean="0"/>
              <a:t>Add IP-Core Repository to Project</a:t>
            </a:r>
            <a:endParaRPr lang="en-US" sz="4000" b="1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32" b="50000"/>
          <a:stretch/>
        </p:blipFill>
        <p:spPr>
          <a:xfrm>
            <a:off x="1761864" y="2336191"/>
            <a:ext cx="6580922" cy="3418454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5400000">
            <a:off x="5652120" y="4431162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Edit Project Settings</a:t>
            </a:r>
          </a:p>
          <a:p>
            <a:pPr lvl="1" algn="just"/>
            <a:r>
              <a:rPr lang="en-US" sz="2000" dirty="0" smtClean="0"/>
              <a:t>Select IP </a:t>
            </a:r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 Repository Manager </a:t>
            </a:r>
            <a:r>
              <a:rPr lang="en-US" sz="2000" dirty="0" smtClean="0">
                <a:sym typeface="Wingdings" pitchFamily="2" charset="2"/>
              </a:rPr>
              <a:t></a:t>
            </a:r>
            <a:r>
              <a:rPr lang="en-US" sz="2000" dirty="0" smtClean="0"/>
              <a:t> Add Repository</a:t>
            </a:r>
            <a:endParaRPr lang="en-US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41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/>
              <a:t>Add IP-Core Repository to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308402"/>
            <a:ext cx="4886996" cy="4371146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5400000">
            <a:off x="6661657" y="4431162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9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Add IP Repository</a:t>
            </a:r>
          </a:p>
          <a:p>
            <a:pPr lvl="1" algn="just"/>
            <a:r>
              <a:rPr lang="en-US" sz="2000" dirty="0" smtClean="0"/>
              <a:t>Select IP Repository Project folder</a:t>
            </a:r>
            <a:endParaRPr lang="en-US" sz="200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42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/>
              <a:t>Add IP-Core Repository to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427682"/>
            <a:ext cx="6336704" cy="416967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5400000">
            <a:off x="3851920" y="4667650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9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Add IP Repository by Clicking </a:t>
            </a:r>
            <a:r>
              <a:rPr lang="en-US" sz="2400" b="1" dirty="0" smtClean="0">
                <a:solidFill>
                  <a:srgbClr val="FF0000"/>
                </a:solidFill>
              </a:rPr>
              <a:t>OK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43</a:t>
            </a:fld>
            <a:endParaRPr lang="pt-PT"/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 fontScale="92500" lnSpcReduction="10000"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/>
              <a:t>Add IP-Core Repository to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959033"/>
            <a:ext cx="5427215" cy="4854343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0800000" flipV="1">
            <a:off x="6228185" y="6021287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Click on </a:t>
            </a:r>
            <a:r>
              <a:rPr lang="pt-PT" b="1" dirty="0" smtClean="0">
                <a:solidFill>
                  <a:srgbClr val="FF0000"/>
                </a:solidFill>
              </a:rPr>
              <a:t>IP Catalog </a:t>
            </a:r>
            <a:r>
              <a:rPr lang="pt-PT" dirty="0" smtClean="0"/>
              <a:t>and choose your </a:t>
            </a:r>
            <a:r>
              <a:rPr lang="pt-PT" b="1" dirty="0" smtClean="0">
                <a:solidFill>
                  <a:schemeClr val="tx2"/>
                </a:solidFill>
              </a:rPr>
              <a:t>CustomIP</a:t>
            </a:r>
            <a:endParaRPr lang="pt-PT" b="1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44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smtClean="0"/>
              <a:t>Add IP-Core to Block Design</a:t>
            </a:r>
            <a:endParaRPr lang="pt-PT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37" y="1988840"/>
            <a:ext cx="7467459" cy="4611242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0800000">
            <a:off x="5868144" y="3323207"/>
            <a:ext cx="288032" cy="43204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31894" y="3068960"/>
            <a:ext cx="535596" cy="1910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280" t="24262" r="90935" b="73634"/>
          <a:stretch/>
        </p:blipFill>
        <p:spPr>
          <a:xfrm>
            <a:off x="1366437" y="3799186"/>
            <a:ext cx="2586527" cy="495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 flipH="1">
            <a:off x="1366438" y="3068960"/>
            <a:ext cx="165456" cy="7302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67490" y="3068960"/>
            <a:ext cx="1885475" cy="73225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332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Click on </a:t>
            </a:r>
            <a:r>
              <a:rPr lang="en-GB" b="1" dirty="0" smtClean="0">
                <a:solidFill>
                  <a:srgbClr val="FF0000"/>
                </a:solidFill>
              </a:rPr>
              <a:t>Run Connection Automation</a:t>
            </a:r>
            <a:endParaRPr lang="pt-PT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45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Add IP-Core to Block Design</a:t>
            </a:r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28" y="2276872"/>
            <a:ext cx="6967128" cy="3942638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987824" y="2378157"/>
            <a:ext cx="1440160" cy="33153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6948264" y="5229200"/>
            <a:ext cx="11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CustomIP</a:t>
            </a:r>
            <a:endParaRPr lang="pt-PT" b="1" dirty="0"/>
          </a:p>
        </p:txBody>
      </p:sp>
      <p:sp>
        <p:nvSpPr>
          <p:cNvPr id="9" name="Down Arrow 8"/>
          <p:cNvSpPr/>
          <p:nvPr/>
        </p:nvSpPr>
        <p:spPr>
          <a:xfrm rot="5400000">
            <a:off x="6516216" y="5195292"/>
            <a:ext cx="288032" cy="43204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56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Click </a:t>
            </a:r>
            <a:r>
              <a:rPr lang="pt-PT" b="1" dirty="0" smtClean="0">
                <a:solidFill>
                  <a:schemeClr val="tx2"/>
                </a:solidFill>
              </a:rPr>
              <a:t>OK </a:t>
            </a:r>
            <a:r>
              <a:rPr lang="pt-PT" dirty="0" smtClean="0">
                <a:solidFill>
                  <a:schemeClr val="tx1"/>
                </a:solidFill>
              </a:rPr>
              <a:t>to connect the IP-core to the Processing System</a:t>
            </a:r>
            <a:endParaRPr lang="pt-PT" b="1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46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83768" y="1"/>
            <a:ext cx="5112568" cy="1196752"/>
          </a:xfrm>
        </p:spPr>
        <p:txBody>
          <a:bodyPr/>
          <a:lstStyle/>
          <a:p>
            <a:r>
              <a:rPr lang="pt-PT" b="1" dirty="0" smtClean="0"/>
              <a:t>Connection Automation</a:t>
            </a:r>
            <a:endParaRPr lang="pt-PT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356986"/>
            <a:ext cx="6958057" cy="43657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119456" y="6326907"/>
            <a:ext cx="737736" cy="414461"/>
          </a:xfrm>
          <a:prstGeom prst="roundRect">
            <a:avLst/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3290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It generated a </a:t>
            </a:r>
            <a:r>
              <a:rPr lang="pt-PT" b="1" dirty="0" smtClean="0"/>
              <a:t>Processor System Reset</a:t>
            </a:r>
            <a:r>
              <a:rPr lang="pt-PT" dirty="0" smtClean="0"/>
              <a:t> and an </a:t>
            </a:r>
            <a:r>
              <a:rPr lang="pt-PT" b="1" dirty="0" smtClean="0"/>
              <a:t>AXI Interconnect</a:t>
            </a:r>
            <a:r>
              <a:rPr lang="pt-PT" dirty="0" smtClean="0"/>
              <a:t> to make the AXI interface</a:t>
            </a:r>
            <a:endParaRPr lang="pt-PT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47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smtClean="0"/>
              <a:t>Zybo System Design</a:t>
            </a:r>
            <a:endParaRPr lang="pt-PT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1" y="2492896"/>
            <a:ext cx="9047843" cy="380506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023040" y="4581128"/>
            <a:ext cx="1440160" cy="10081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TextBox 7"/>
          <p:cNvSpPr txBox="1"/>
          <p:nvPr/>
        </p:nvSpPr>
        <p:spPr>
          <a:xfrm>
            <a:off x="4976132" y="5662989"/>
            <a:ext cx="15400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 smtClean="0"/>
              <a:t>Processor System Reset</a:t>
            </a:r>
            <a:endParaRPr lang="pt-PT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607216" y="4751411"/>
            <a:ext cx="1205144" cy="11286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6560308" y="3934797"/>
            <a:ext cx="154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smtClean="0"/>
              <a:t>AXI Interconnect</a:t>
            </a:r>
            <a:endParaRPr lang="pt-PT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3491880" y="4395429"/>
            <a:ext cx="1224136" cy="8337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3333906" y="5215799"/>
            <a:ext cx="154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b="1" dirty="0" smtClean="0"/>
              <a:t>Custom IP</a:t>
            </a:r>
            <a:endParaRPr lang="pt-PT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219516" y="2923113"/>
            <a:ext cx="1756616" cy="1296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1735772" y="3068960"/>
            <a:ext cx="13240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b="1" dirty="0" smtClean="0"/>
              <a:t>Processing System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062926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 smtClean="0">
                <a:solidFill>
                  <a:srgbClr val="FF0000"/>
                </a:solidFill>
              </a:rPr>
              <a:t>Generate Output Products </a:t>
            </a:r>
            <a:r>
              <a:rPr lang="pt-PT" dirty="0" smtClean="0"/>
              <a:t>and </a:t>
            </a:r>
            <a:br>
              <a:rPr lang="pt-PT" dirty="0" smtClean="0"/>
            </a:br>
            <a:r>
              <a:rPr lang="pt-PT" b="1" dirty="0" smtClean="0">
                <a:solidFill>
                  <a:schemeClr val="accent1"/>
                </a:solidFill>
              </a:rPr>
              <a:t>Create HDL Wrapper</a:t>
            </a:r>
            <a:endParaRPr lang="pt-PT" b="1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48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Zybo System Design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07"/>
          <a:stretch/>
        </p:blipFill>
        <p:spPr>
          <a:xfrm>
            <a:off x="271904" y="2252988"/>
            <a:ext cx="8332544" cy="445705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668935" y="3321539"/>
            <a:ext cx="1162079" cy="12670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ounded Rectangle 6"/>
          <p:cNvSpPr/>
          <p:nvPr/>
        </p:nvSpPr>
        <p:spPr>
          <a:xfrm>
            <a:off x="1681729" y="3529835"/>
            <a:ext cx="1162079" cy="1151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2" name="Straight Connector 11"/>
          <p:cNvCxnSpPr/>
          <p:nvPr/>
        </p:nvCxnSpPr>
        <p:spPr>
          <a:xfrm>
            <a:off x="2843808" y="3645024"/>
            <a:ext cx="699492" cy="5459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847975" y="3546475"/>
            <a:ext cx="697083" cy="2095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7160" t="27468" r="73695" b="70925"/>
          <a:stretch/>
        </p:blipFill>
        <p:spPr>
          <a:xfrm>
            <a:off x="3563888" y="3789040"/>
            <a:ext cx="3506751" cy="4251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V="1">
            <a:off x="2821886" y="2876508"/>
            <a:ext cx="723172" cy="5552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831014" y="2492375"/>
            <a:ext cx="709111" cy="82916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7160" t="23615" r="73695" b="74985"/>
          <a:stretch/>
        </p:blipFill>
        <p:spPr>
          <a:xfrm>
            <a:off x="3563888" y="2506283"/>
            <a:ext cx="3506751" cy="3702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3334902"/>
            <a:ext cx="2061394" cy="322132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740352" y="6237312"/>
            <a:ext cx="648072" cy="3189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Bent-Up Arrow 22"/>
          <p:cNvSpPr/>
          <p:nvPr/>
        </p:nvSpPr>
        <p:spPr>
          <a:xfrm rot="5400000">
            <a:off x="6250384" y="4243289"/>
            <a:ext cx="648072" cy="747687"/>
          </a:xfrm>
          <a:prstGeom prst="bent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52093" y="4481513"/>
            <a:ext cx="576064" cy="4815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164288" y="2450623"/>
            <a:ext cx="576064" cy="48154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lang="en-US" b="1" dirty="0" smtClean="0">
                <a:solidFill>
                  <a:schemeClr val="tx1"/>
                </a:solidFill>
              </a:rPr>
              <a:t>º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134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59632" y="1340768"/>
            <a:ext cx="7597352" cy="5184576"/>
          </a:xfrm>
        </p:spPr>
        <p:txBody>
          <a:bodyPr/>
          <a:lstStyle/>
          <a:p>
            <a:r>
              <a:rPr lang="pt-PT" dirty="0" smtClean="0"/>
              <a:t>Click on </a:t>
            </a:r>
            <a:r>
              <a:rPr lang="pt-PT" b="1" dirty="0" smtClean="0">
                <a:solidFill>
                  <a:srgbClr val="FF0000"/>
                </a:solidFill>
              </a:rPr>
              <a:t>Generate Bitstream</a:t>
            </a:r>
            <a:endParaRPr lang="pt-PT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49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Zybo System Design</a:t>
            </a:r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059773"/>
            <a:ext cx="3171825" cy="42957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123728" y="4364029"/>
            <a:ext cx="1728192" cy="288032"/>
          </a:xfrm>
          <a:prstGeom prst="round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ight Arrow 8"/>
          <p:cNvSpPr/>
          <p:nvPr/>
        </p:nvSpPr>
        <p:spPr>
          <a:xfrm>
            <a:off x="1403648" y="4365104"/>
            <a:ext cx="602903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2893210"/>
            <a:ext cx="3219450" cy="26289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935466" y="4965557"/>
            <a:ext cx="936104" cy="556553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ight Arrow 11"/>
          <p:cNvSpPr/>
          <p:nvPr/>
        </p:nvSpPr>
        <p:spPr>
          <a:xfrm>
            <a:off x="4067944" y="4279668"/>
            <a:ext cx="1440160" cy="517484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b="1" dirty="0" smtClean="0"/>
              <a:t>Completed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98031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Create New Project:</a:t>
            </a:r>
          </a:p>
          <a:p>
            <a:pPr lvl="1" algn="just"/>
            <a:r>
              <a:rPr lang="pt-PT" sz="2000" dirty="0" smtClean="0"/>
              <a:t>Select </a:t>
            </a:r>
            <a:r>
              <a:rPr lang="en-US" sz="2000" dirty="0" smtClean="0"/>
              <a:t>System-on-Chip </a:t>
            </a:r>
            <a:r>
              <a:rPr lang="en-US" sz="2000" dirty="0" err="1" smtClean="0"/>
              <a:t>Zybo</a:t>
            </a:r>
            <a:endParaRPr lang="en-US" sz="2000" dirty="0" smtClean="0"/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</a:t>
            </a:fld>
            <a:endParaRPr lang="pt-P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93" y="2272970"/>
            <a:ext cx="6478369" cy="439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28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Export Hardware</a:t>
            </a:r>
          </a:p>
          <a:p>
            <a:pPr lvl="1"/>
            <a:r>
              <a:rPr lang="pt-PT" dirty="0" smtClean="0"/>
              <a:t>File </a:t>
            </a:r>
            <a:r>
              <a:rPr lang="pt-PT" dirty="0" smtClean="0">
                <a:sym typeface="Wingdings" pitchFamily="2" charset="2"/>
              </a:rPr>
              <a:t></a:t>
            </a:r>
            <a:r>
              <a:rPr lang="pt-PT" dirty="0" smtClean="0"/>
              <a:t> Export </a:t>
            </a:r>
            <a:r>
              <a:rPr lang="pt-PT" dirty="0" smtClean="0">
                <a:sym typeface="Wingdings" pitchFamily="2" charset="2"/>
              </a:rPr>
              <a:t></a:t>
            </a:r>
            <a:r>
              <a:rPr lang="pt-PT" dirty="0" smtClean="0"/>
              <a:t> Export Hardaware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50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Zybo System Design</a:t>
            </a:r>
            <a:endParaRPr lang="pt-PT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329"/>
          <a:stretch/>
        </p:blipFill>
        <p:spPr>
          <a:xfrm>
            <a:off x="1197006" y="2400104"/>
            <a:ext cx="7623466" cy="410256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276906" y="4618469"/>
            <a:ext cx="576064" cy="2160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268" y="4367361"/>
            <a:ext cx="3048000" cy="20859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26508" y="5283200"/>
            <a:ext cx="1353361" cy="2713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ight Arrow 8"/>
          <p:cNvSpPr/>
          <p:nvPr/>
        </p:nvSpPr>
        <p:spPr>
          <a:xfrm>
            <a:off x="5454833" y="6115757"/>
            <a:ext cx="602903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03246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Launch Software Development Kit</a:t>
            </a:r>
          </a:p>
          <a:p>
            <a:pPr lvl="1"/>
            <a:r>
              <a:rPr lang="pt-PT" dirty="0" smtClean="0"/>
              <a:t>File </a:t>
            </a:r>
            <a:r>
              <a:rPr lang="pt-PT" dirty="0" smtClean="0">
                <a:sym typeface="Wingdings" pitchFamily="2" charset="2"/>
              </a:rPr>
              <a:t></a:t>
            </a:r>
            <a:r>
              <a:rPr lang="pt-PT" dirty="0" smtClean="0"/>
              <a:t> Launch SDK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51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Zybo System Design</a:t>
            </a:r>
            <a:endParaRPr lang="pt-P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6559" y="1988840"/>
            <a:ext cx="3171825" cy="46005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83904" y="5533891"/>
            <a:ext cx="1353361" cy="27137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ight Arrow 7"/>
          <p:cNvSpPr/>
          <p:nvPr/>
        </p:nvSpPr>
        <p:spPr>
          <a:xfrm>
            <a:off x="4352503" y="5445224"/>
            <a:ext cx="602903" cy="36004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TextBox 4"/>
          <p:cNvSpPr txBox="1"/>
          <p:nvPr/>
        </p:nvSpPr>
        <p:spPr>
          <a:xfrm>
            <a:off x="1331640" y="2903488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Typical Location is:</a:t>
            </a:r>
          </a:p>
          <a:p>
            <a:r>
              <a:rPr lang="en-US" b="1" dirty="0" smtClean="0"/>
              <a:t>$</a:t>
            </a:r>
            <a:r>
              <a:rPr lang="en-US" b="1" dirty="0" err="1" smtClean="0"/>
              <a:t>Projects_Folder</a:t>
            </a:r>
            <a:r>
              <a:rPr lang="en-US" b="1" dirty="0" smtClean="0"/>
              <a:t>/&lt;Project&gt;/&lt;Project&gt;.</a:t>
            </a:r>
            <a:r>
              <a:rPr lang="en-US" b="1" dirty="0" err="1" smtClean="0"/>
              <a:t>sdk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1385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The </a:t>
            </a:r>
            <a:r>
              <a:rPr lang="pt-PT" b="1" dirty="0" smtClean="0"/>
              <a:t>system.hdf</a:t>
            </a:r>
            <a:r>
              <a:rPr lang="pt-PT" dirty="0" smtClean="0"/>
              <a:t> file shows the information of the peripherals of the hardware platform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52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smtClean="0"/>
              <a:t>Hardware Platform</a:t>
            </a:r>
            <a:endParaRPr lang="pt-PT" b="1" dirty="0"/>
          </a:p>
        </p:txBody>
      </p:sp>
      <p:sp>
        <p:nvSpPr>
          <p:cNvPr id="6" name="Rectangle 5"/>
          <p:cNvSpPr/>
          <p:nvPr/>
        </p:nvSpPr>
        <p:spPr>
          <a:xfrm>
            <a:off x="2817232" y="2454631"/>
            <a:ext cx="1118480" cy="2038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0" r="19161" b="16447"/>
          <a:stretch/>
        </p:blipFill>
        <p:spPr bwMode="auto">
          <a:xfrm>
            <a:off x="611560" y="2420598"/>
            <a:ext cx="8208912" cy="425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11560" y="3789040"/>
            <a:ext cx="2592288" cy="2038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>
            <a:off x="595824" y="5227270"/>
            <a:ext cx="2592288" cy="2038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6084168" y="3748970"/>
            <a:ext cx="1656184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Address Map</a:t>
            </a:r>
            <a:endParaRPr lang="en-US" sz="2000" b="1" dirty="0"/>
          </a:p>
        </p:txBody>
      </p:sp>
      <p:sp>
        <p:nvSpPr>
          <p:cNvPr id="10" name="Bent-Up Arrow 9"/>
          <p:cNvSpPr/>
          <p:nvPr/>
        </p:nvSpPr>
        <p:spPr>
          <a:xfrm rot="16200000" flipH="1">
            <a:off x="6140658" y="4349586"/>
            <a:ext cx="936104" cy="53509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9722" t="77848" r="66478" b="19107"/>
          <a:stretch/>
        </p:blipFill>
        <p:spPr>
          <a:xfrm>
            <a:off x="5829300" y="5661248"/>
            <a:ext cx="2566012" cy="2013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3" name="Straight Connector 12"/>
          <p:cNvCxnSpPr/>
          <p:nvPr/>
        </p:nvCxnSpPr>
        <p:spPr>
          <a:xfrm flipV="1">
            <a:off x="5829300" y="5862617"/>
            <a:ext cx="511864" cy="8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225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Create New Application</a:t>
            </a:r>
          </a:p>
          <a:p>
            <a:pPr lvl="1"/>
            <a:r>
              <a:rPr lang="pt-PT" dirty="0" smtClean="0"/>
              <a:t>File </a:t>
            </a:r>
            <a:r>
              <a:rPr lang="pt-PT" dirty="0" smtClean="0">
                <a:sym typeface="Wingdings" pitchFamily="2" charset="2"/>
              </a:rPr>
              <a:t></a:t>
            </a:r>
            <a:r>
              <a:rPr lang="pt-PT" dirty="0" smtClean="0"/>
              <a:t> New </a:t>
            </a:r>
            <a:r>
              <a:rPr lang="pt-PT" dirty="0" smtClean="0">
                <a:sym typeface="Wingdings" pitchFamily="2" charset="2"/>
              </a:rPr>
              <a:t></a:t>
            </a:r>
            <a:r>
              <a:rPr lang="pt-PT" dirty="0" smtClean="0"/>
              <a:t> Application Project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53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smtClean="0"/>
              <a:t>Create Custom IP Selftest Application</a:t>
            </a:r>
            <a:endParaRPr lang="pt-PT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664"/>
          <a:stretch/>
        </p:blipFill>
        <p:spPr>
          <a:xfrm>
            <a:off x="827584" y="2276872"/>
            <a:ext cx="8045418" cy="43144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17232" y="2454631"/>
            <a:ext cx="1118480" cy="2038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562462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31" y="2236673"/>
            <a:ext cx="3576809" cy="428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23819"/>
            <a:ext cx="3600400" cy="402951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54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Create Custom IP Selftest Application</a:t>
            </a:r>
            <a:endParaRPr lang="pt-PT" dirty="0"/>
          </a:p>
        </p:txBody>
      </p:sp>
      <p:sp>
        <p:nvSpPr>
          <p:cNvPr id="7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741368" cy="5184576"/>
          </a:xfrm>
        </p:spPr>
        <p:txBody>
          <a:bodyPr/>
          <a:lstStyle/>
          <a:p>
            <a:r>
              <a:rPr lang="pt-PT" dirty="0" smtClean="0"/>
              <a:t>Select </a:t>
            </a:r>
            <a:r>
              <a:rPr lang="pt-PT" b="1" dirty="0" smtClean="0">
                <a:solidFill>
                  <a:srgbClr val="FF0000"/>
                </a:solidFill>
              </a:rPr>
              <a:t>Project Name </a:t>
            </a:r>
            <a:r>
              <a:rPr lang="pt-PT" dirty="0" smtClean="0"/>
              <a:t>and </a:t>
            </a:r>
            <a:r>
              <a:rPr lang="pt-PT" b="1" dirty="0" smtClean="0">
                <a:solidFill>
                  <a:schemeClr val="tx2"/>
                </a:solidFill>
              </a:rPr>
              <a:t>Hello World Template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6891" y="4253741"/>
            <a:ext cx="3147077" cy="20388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>
            <a:off x="4955798" y="3225114"/>
            <a:ext cx="1776442" cy="203886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extBox 1"/>
          <p:cNvSpPr txBox="1"/>
          <p:nvPr/>
        </p:nvSpPr>
        <p:spPr>
          <a:xfrm>
            <a:off x="2627784" y="4644425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Hardware Platform Exported from </a:t>
            </a:r>
            <a:r>
              <a:rPr lang="en-US" sz="1600" b="1" dirty="0" err="1" smtClean="0"/>
              <a:t>Vivado</a:t>
            </a:r>
            <a:endParaRPr lang="en-US" sz="1600" b="1" dirty="0"/>
          </a:p>
        </p:txBody>
      </p:sp>
      <p:sp>
        <p:nvSpPr>
          <p:cNvPr id="11" name="Up Arrow 10"/>
          <p:cNvSpPr/>
          <p:nvPr/>
        </p:nvSpPr>
        <p:spPr>
          <a:xfrm>
            <a:off x="3275856" y="4506241"/>
            <a:ext cx="144016" cy="218903"/>
          </a:xfrm>
          <a:prstGeom prst="up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61270" y="3068959"/>
            <a:ext cx="2848755" cy="23621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Oval 12"/>
          <p:cNvSpPr/>
          <p:nvPr/>
        </p:nvSpPr>
        <p:spPr>
          <a:xfrm>
            <a:off x="1161270" y="2423819"/>
            <a:ext cx="674426" cy="5011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69609" y="2606217"/>
            <a:ext cx="674426" cy="5011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lang="en-US" b="1" dirty="0" smtClean="0">
                <a:solidFill>
                  <a:schemeClr val="tx1"/>
                </a:solidFill>
              </a:rPr>
              <a:t>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780378" y="6207508"/>
            <a:ext cx="745765" cy="275894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Oval 16"/>
          <p:cNvSpPr/>
          <p:nvPr/>
        </p:nvSpPr>
        <p:spPr>
          <a:xfrm>
            <a:off x="7780378" y="5589240"/>
            <a:ext cx="674426" cy="50112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3º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3925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6809199" y="6440169"/>
            <a:ext cx="2133600" cy="332656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55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Create Custom IP Selftest Application</a:t>
            </a:r>
            <a:endParaRPr lang="pt-PT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32856"/>
            <a:ext cx="2921763" cy="432048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484468" y="4586068"/>
            <a:ext cx="2016224" cy="8721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741368" cy="5184576"/>
          </a:xfrm>
        </p:spPr>
        <p:txBody>
          <a:bodyPr/>
          <a:lstStyle/>
          <a:p>
            <a:r>
              <a:rPr lang="pt-PT" dirty="0" smtClean="0"/>
              <a:t>The </a:t>
            </a:r>
            <a:r>
              <a:rPr lang="pt-PT" b="1" dirty="0" smtClean="0">
                <a:solidFill>
                  <a:srgbClr val="FF0000"/>
                </a:solidFill>
              </a:rPr>
              <a:t>Custom IP drivers </a:t>
            </a:r>
            <a:r>
              <a:rPr lang="pt-PT" dirty="0" smtClean="0"/>
              <a:t>are generated by the BSP</a:t>
            </a:r>
            <a:endParaRPr lang="pt-PT" b="1" dirty="0" smtClean="0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51077" y="2295197"/>
            <a:ext cx="1008112" cy="327647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extBox 1"/>
          <p:cNvSpPr txBox="1"/>
          <p:nvPr/>
        </p:nvSpPr>
        <p:spPr>
          <a:xfrm>
            <a:off x="4572000" y="2092393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Application Project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Board Support Package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34846" y="2348880"/>
            <a:ext cx="186514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627784" y="2564904"/>
            <a:ext cx="1865146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44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46648" y="1412776"/>
            <a:ext cx="7597352" cy="5184576"/>
          </a:xfrm>
        </p:spPr>
        <p:txBody>
          <a:bodyPr/>
          <a:lstStyle/>
          <a:p>
            <a:r>
              <a:rPr lang="pt-PT" dirty="0" smtClean="0"/>
              <a:t>Modify the “</a:t>
            </a:r>
            <a:r>
              <a:rPr lang="pt-PT" b="1" dirty="0" smtClean="0">
                <a:solidFill>
                  <a:schemeClr val="tx2"/>
                </a:solidFill>
              </a:rPr>
              <a:t>helloworld.c</a:t>
            </a:r>
            <a:r>
              <a:rPr lang="pt-PT" dirty="0" smtClean="0"/>
              <a:t>” in |</a:t>
            </a:r>
            <a:r>
              <a:rPr lang="pt-PT" b="1" dirty="0" smtClean="0">
                <a:solidFill>
                  <a:srgbClr val="FF0000"/>
                </a:solidFill>
              </a:rPr>
              <a:t>CustomIP </a:t>
            </a:r>
            <a:r>
              <a:rPr lang="pt-PT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pt-PT" b="1" dirty="0" smtClean="0">
                <a:solidFill>
                  <a:srgbClr val="FF0000"/>
                </a:solidFill>
              </a:rPr>
              <a:t> src</a:t>
            </a:r>
            <a:r>
              <a:rPr lang="pt-PT" dirty="0" smtClean="0">
                <a:solidFill>
                  <a:schemeClr val="tx1"/>
                </a:solidFill>
              </a:rPr>
              <a:t>|</a:t>
            </a:r>
            <a:r>
              <a:rPr lang="pt-PT" dirty="0" smtClean="0"/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56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Create Custom IP Selftest Application</a:t>
            </a:r>
            <a:endParaRPr lang="pt-PT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79"/>
            <a:ext cx="5921142" cy="3902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4" y="260877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Add Custom IP header file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 rot="16200000">
            <a:off x="4609444" y="2699613"/>
            <a:ext cx="144016" cy="218903"/>
          </a:xfrm>
          <a:prstGeom prst="up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35696" y="2708920"/>
            <a:ext cx="2589777" cy="236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TextBox 8"/>
          <p:cNvSpPr txBox="1"/>
          <p:nvPr/>
        </p:nvSpPr>
        <p:spPr>
          <a:xfrm>
            <a:off x="5422028" y="284531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Contains Peripheral’s Address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Up Arrow 9"/>
          <p:cNvSpPr/>
          <p:nvPr/>
        </p:nvSpPr>
        <p:spPr>
          <a:xfrm rot="16200000">
            <a:off x="5182628" y="2917305"/>
            <a:ext cx="144016" cy="218903"/>
          </a:xfrm>
          <a:prstGeom prst="up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28213" y="2924944"/>
            <a:ext cx="3133631" cy="214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5148064" y="4006805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Call 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Selftest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 Function from “</a:t>
            </a:r>
            <a:r>
              <a:rPr lang="en-US" b="1" dirty="0" err="1" smtClean="0">
                <a:solidFill>
                  <a:schemeClr val="accent3">
                    <a:lumMod val="50000"/>
                  </a:schemeClr>
                </a:solidFill>
              </a:rPr>
              <a:t>my_ip.h</a:t>
            </a: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”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 rot="10800000">
            <a:off x="6300192" y="4653400"/>
            <a:ext cx="144016" cy="218903"/>
          </a:xfrm>
          <a:prstGeom prst="up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27784" y="4973183"/>
            <a:ext cx="5112568" cy="28582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3034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The Peripheral’s Address is in BSP folder:</a:t>
            </a:r>
          </a:p>
          <a:p>
            <a:pPr lvl="1"/>
            <a:r>
              <a:rPr lang="pt-PT" dirty="0" smtClean="0"/>
              <a:t>CustomIP_BSP </a:t>
            </a:r>
            <a:r>
              <a:rPr lang="pt-PT" dirty="0" smtClean="0">
                <a:sym typeface="Wingdings" pitchFamily="2" charset="2"/>
              </a:rPr>
              <a:t></a:t>
            </a:r>
            <a:r>
              <a:rPr lang="pt-PT" dirty="0" smtClean="0"/>
              <a:t> ps7_cortexa9_0 </a:t>
            </a:r>
            <a:r>
              <a:rPr lang="pt-PT" dirty="0" smtClean="0">
                <a:sym typeface="Wingdings" pitchFamily="2" charset="2"/>
              </a:rPr>
              <a:t></a:t>
            </a:r>
            <a:r>
              <a:rPr lang="pt-PT" dirty="0" smtClean="0"/>
              <a:t> include </a:t>
            </a:r>
            <a:r>
              <a:rPr lang="pt-PT" dirty="0" smtClean="0">
                <a:sym typeface="Wingdings" pitchFamily="2" charset="2"/>
              </a:rPr>
              <a:t></a:t>
            </a:r>
            <a:r>
              <a:rPr lang="pt-PT" dirty="0" smtClean="0"/>
              <a:t> xparameters.h</a:t>
            </a:r>
            <a:endParaRPr lang="pt-PT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57</a:t>
            </a:fld>
            <a:endParaRPr lang="pt-PT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Create Custom IP Selftest Application</a:t>
            </a:r>
            <a:endParaRPr lang="pt-P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49752"/>
            <a:ext cx="743902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716015" y="4924782"/>
            <a:ext cx="3910633" cy="7813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507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Número do Diapositivo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58</a:t>
            </a:fld>
            <a:endParaRPr lang="pt-PT"/>
          </a:p>
        </p:txBody>
      </p:sp>
      <p:sp>
        <p:nvSpPr>
          <p:cNvPr id="2" name="TextBox 1"/>
          <p:cNvSpPr txBox="1"/>
          <p:nvPr/>
        </p:nvSpPr>
        <p:spPr>
          <a:xfrm>
            <a:off x="1331640" y="3043700"/>
            <a:ext cx="727280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PT" sz="5400" b="1" cap="small" dirty="0" smtClean="0"/>
              <a:t>END</a:t>
            </a:r>
            <a:endParaRPr lang="en-US" sz="5400" b="1" cap="small" dirty="0"/>
          </a:p>
        </p:txBody>
      </p:sp>
      <p:sp>
        <p:nvSpPr>
          <p:cNvPr id="8" name="Título 3"/>
          <p:cNvSpPr txBox="1">
            <a:spLocks/>
          </p:cNvSpPr>
          <p:nvPr/>
        </p:nvSpPr>
        <p:spPr>
          <a:xfrm>
            <a:off x="2341177" y="72008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defPPr>
              <a:defRPr lang="pt-PT"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defPPr>
            <a:lvl1pPr algn="l" eaLnBrk="1" latinLnBrk="0" hangingPunct="1">
              <a:buNone/>
              <a:defRPr lang="pt-PT" sz="3600">
                <a:solidFill>
                  <a:srgbClr val="373E48"/>
                </a:solidFill>
                <a:latin typeface="+mj-lt"/>
              </a:defRPr>
            </a:lvl1pPr>
          </a:lstStyle>
          <a:p>
            <a:pPr algn="ctr"/>
            <a:r>
              <a:rPr lang="en-US" sz="4000" b="1" kern="0" dirty="0" err="1" smtClean="0"/>
              <a:t>Vivado</a:t>
            </a:r>
            <a:r>
              <a:rPr lang="en-US" sz="4000" b="1" kern="0" dirty="0"/>
              <a:t> </a:t>
            </a:r>
            <a:r>
              <a:rPr lang="en-US" sz="4000" b="1" kern="0" dirty="0" smtClean="0"/>
              <a:t>+ </a:t>
            </a:r>
            <a:r>
              <a:rPr lang="en-US" sz="4000" b="1" kern="0" dirty="0" err="1" smtClean="0"/>
              <a:t>Zybo</a:t>
            </a:r>
            <a:endParaRPr lang="en-US" sz="4000" b="1" kern="0" dirty="0"/>
          </a:p>
        </p:txBody>
      </p:sp>
    </p:spTree>
    <p:extLst>
      <p:ext uri="{BB962C8B-B14F-4D97-AF65-F5344CB8AC3E}">
        <p14:creationId xmlns:p14="http://schemas.microsoft.com/office/powerpoint/2010/main" val="240657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Create New Project:</a:t>
            </a:r>
          </a:p>
          <a:p>
            <a:pPr lvl="1" algn="just"/>
            <a:r>
              <a:rPr lang="en-US" sz="2000" dirty="0" smtClean="0"/>
              <a:t>Finish Project Configuration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6</a:t>
            </a:fld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305595"/>
            <a:ext cx="6708353" cy="45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01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7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88840"/>
            <a:ext cx="7817515" cy="441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dirty="0" smtClean="0"/>
              <a:t>Create Block Design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8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24990"/>
            <a:ext cx="7817515" cy="39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1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Setup Project:</a:t>
            </a:r>
          </a:p>
          <a:p>
            <a:pPr lvl="1" algn="just"/>
            <a:r>
              <a:rPr lang="en-US" sz="2000" dirty="0" smtClean="0"/>
              <a:t>Add IP</a:t>
            </a:r>
          </a:p>
          <a:p>
            <a:pPr algn="just"/>
            <a:endParaRPr lang="en-US" sz="2400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/>
              <a:t>System Design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7181C1E1-7191-4191-A131-C1A101E13181}" type="slidenum">
              <a:rPr lang="pt-PT" smtClean="0">
                <a:solidFill>
                  <a:srgbClr val="000000"/>
                </a:solidFill>
                <a:latin typeface="Corbel"/>
              </a:rPr>
              <a:t>9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91" y="2348880"/>
            <a:ext cx="7229922" cy="408433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6858036" y="3226423"/>
            <a:ext cx="288032" cy="43204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8728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Props1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4828</TotalTime>
  <Words>890</Words>
  <Application>Microsoft Office PowerPoint</Application>
  <PresentationFormat>On-screen Show (4:3)</PresentationFormat>
  <Paragraphs>310</Paragraphs>
  <Slides>58</Slides>
  <Notes>41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DesignTemplate</vt:lpstr>
      <vt:lpstr>Embedded Systems</vt:lpstr>
      <vt:lpstr>PowerPoint Presentation</vt:lpstr>
      <vt:lpstr>Create System Design</vt:lpstr>
      <vt:lpstr>Create 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System Design</vt:lpstr>
      <vt:lpstr>PowerPoint Presentation</vt:lpstr>
      <vt:lpstr>Software Application</vt:lpstr>
      <vt:lpstr>Software Application</vt:lpstr>
      <vt:lpstr>Software Application</vt:lpstr>
      <vt:lpstr>Software Application</vt:lpstr>
      <vt:lpstr>Software Application</vt:lpstr>
      <vt:lpstr>Software Application</vt:lpstr>
      <vt:lpstr>Software Application</vt:lpstr>
      <vt:lpstr>Software Application</vt:lpstr>
      <vt:lpstr>Software Application</vt:lpstr>
      <vt:lpstr>Software Application</vt:lpstr>
      <vt:lpstr>Software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IP-Core to Block Design</vt:lpstr>
      <vt:lpstr>Add IP-Core to Block Design</vt:lpstr>
      <vt:lpstr>Connection Automation</vt:lpstr>
      <vt:lpstr>Zybo System Design</vt:lpstr>
      <vt:lpstr>Zybo System Design</vt:lpstr>
      <vt:lpstr>Zybo System Design</vt:lpstr>
      <vt:lpstr>Zybo System Design</vt:lpstr>
      <vt:lpstr>Zybo System Design</vt:lpstr>
      <vt:lpstr>Hardware Platform</vt:lpstr>
      <vt:lpstr>Create Custom IP Selftest Application</vt:lpstr>
      <vt:lpstr>Create Custom IP Selftest Application</vt:lpstr>
      <vt:lpstr>Create Custom IP Selftest Application</vt:lpstr>
      <vt:lpstr>Create Custom IP Selftest Application</vt:lpstr>
      <vt:lpstr>Create Custom IP Selftest Application</vt:lpstr>
      <vt:lpstr>PowerPoint Presentation</vt:lpstr>
    </vt:vector>
  </TitlesOfParts>
  <Company>ESRG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</dc:title>
  <dc:creator>Nelson e César</dc:creator>
  <cp:lastModifiedBy>terminator</cp:lastModifiedBy>
  <cp:revision>539</cp:revision>
  <dcterms:created xsi:type="dcterms:W3CDTF">2012-04-27T13:45:19Z</dcterms:created>
  <dcterms:modified xsi:type="dcterms:W3CDTF">2016-02-11T18:57:49Z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